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image1.png" ContentType="image/png"/>
  <Override PartName="/ppt/slides/_rels/slide5.xml.rels" ContentType="application/vnd.openxmlformats-package.relationships+xml"/>
  <Override PartName="/ppt/slides/_rels/slide21.xml.rels" ContentType="application/vnd.openxmlformats-package.relationships+xml"/>
  <Override PartName="/ppt/slides/_rels/slide19.xml.rels" ContentType="application/vnd.openxmlformats-package.relationships+xml"/>
  <Override PartName="/ppt/slides/_rels/slide4.xml.rels" ContentType="application/vnd.openxmlformats-package.relationships+xml"/>
  <Override PartName="/ppt/slides/_rels/slide20.xml.rels" ContentType="application/vnd.openxmlformats-package.relationships+xml"/>
  <Override PartName="/ppt/slides/_rels/slide18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2.xml.rels" ContentType="application/vnd.openxmlformats-package.relationships+xml"/>
  <Override PartName="/ppt/slides/_rels/slide16.xml.rels" ContentType="application/vnd.openxmlformats-package.relationships+xml"/>
  <Override PartName="/ppt/slides/_rels/slide1.xml.rels" ContentType="application/vnd.openxmlformats-package.relationships+xml"/>
  <Override PartName="/ppt/slides/_rels/slide15.xml.rels" ContentType="application/vnd.openxmlformats-package.relationships+xml"/>
  <Override PartName="/ppt/slides/_rels/slide13.xml.rels" ContentType="application/vnd.openxmlformats-package.relationships+xml"/>
  <Override PartName="/ppt/slides/_rels/slide25.xml.rels" ContentType="application/vnd.openxmlformats-package.relationships+xml"/>
  <Override PartName="/ppt/slides/_rels/slide12.xml.rels" ContentType="application/vnd.openxmlformats-package.relationships+xml"/>
  <Override PartName="/ppt/slides/_rels/slide24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23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22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14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25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24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2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s/slide5.xml" ContentType="application/vnd.openxmlformats-officedocument.presentationml.slide+xml"/>
  <Override PartName="/ppt/slides/slide21.xml" ContentType="application/vnd.openxmlformats-officedocument.presentationml.slide+xml"/>
  <Override PartName="/ppt/notesSlides/_rels/notesSlide14.xml.rels" ContentType="application/vnd.openxmlformats-package.relationships+xml"/>
  <Override PartName="/ppt/notesSlides/_rels/notesSlide1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3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4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5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25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9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8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7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6.xml.rels" ContentType="application/vnd.openxmlformats-package.relationships+xml"/>
  <Override PartName="/ppt/notesSlides/_rels/notesSlide21.xml.rels" ContentType="application/vnd.openxmlformats-package.relationships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12192000" cy="6858000"/>
  <p:notesSz cx="6858000" cy="12192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D4AD874B-5112-496D-86F7-63482CCB4F38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3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4E3BB1E-BA93-4311-AD2D-5DFE351AE24F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203347C-5315-47F8-80AE-F2368A44AC2A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95D7AEA-8A35-40DF-9535-F2A6D110F176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714CDEA-63FD-4252-8BCA-AD5A289FB481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2236485-7AA8-436E-84EA-345BF91D7C02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DE3A834-C90E-472C-A9C2-F9FFB0A2C51B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 type="sldNum" idx="1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0CBF729-92C0-4FFF-B78B-7D1F927DCD08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1C418E3-DDEF-4C9E-A55E-60C913C70A1A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8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1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1379A47-AE3E-4B6D-9557-F85467C5AA36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8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PlaceHolder 3"/>
          <p:cNvSpPr>
            <a:spLocks noGrp="1"/>
          </p:cNvSpPr>
          <p:nvPr>
            <p:ph type="sldNum" idx="2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A73F3DB-3FCF-469D-A146-45163C74E603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 type="sldNum" idx="2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966BBF5-6373-4F59-9E88-96D4A5B24EA0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3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139A974-42D3-478B-820F-D1ABDE63ACED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PlaceHolder 3"/>
          <p:cNvSpPr>
            <a:spLocks noGrp="1"/>
          </p:cNvSpPr>
          <p:nvPr>
            <p:ph type="sldNum" idx="2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DC50638-7FD0-4342-B8B0-A2F182030CE5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9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3" name="PlaceHolder 3"/>
          <p:cNvSpPr>
            <a:spLocks noGrp="1"/>
          </p:cNvSpPr>
          <p:nvPr>
            <p:ph type="sldNum" idx="2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6880063-30FC-4937-885E-29CBB2FC1990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6" name="PlaceHolder 3"/>
          <p:cNvSpPr>
            <a:spLocks noGrp="1"/>
          </p:cNvSpPr>
          <p:nvPr>
            <p:ph type="sldNum" idx="2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144D591-5521-4BB0-B195-87670FE54004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9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9" name="PlaceHolder 3"/>
          <p:cNvSpPr>
            <a:spLocks noGrp="1"/>
          </p:cNvSpPr>
          <p:nvPr>
            <p:ph type="sldNum" idx="2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F980271-E837-43AA-86E4-022ED3D723AC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30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 type="sldNum" idx="2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C284FA2-5B92-4472-B8C0-741C508D0C4F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30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5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4CCA9DF-5188-4A64-A672-BC5D5B8378FF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E929BF1-9F54-43C7-9A9A-AFB408A5C896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6FE1804-9B8A-4420-963B-495A518B27E1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FC5530B-FB6F-4ADD-B9A4-83A30DADE45C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4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1D1571A-54A3-432D-A333-5F2FF5F6643D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8CC04B3-4642-4D94-B6BA-E197FC4F156C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F713AA0-6BC7-420C-B889-7B15B8F903E6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7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569D577-5DBC-4B19-8B25-515EEE19CF19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0"/>
          <p:cNvSpPr/>
          <p:nvPr/>
        </p:nvSpPr>
        <p:spPr>
          <a:xfrm>
            <a:off x="822960" y="1920240"/>
            <a:ext cx="1054548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24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1" lang="en-US" sz="24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1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Text 1"/>
          <p:cNvSpPr/>
          <p:nvPr/>
        </p:nvSpPr>
        <p:spPr>
          <a:xfrm>
            <a:off x="822960" y="2468880"/>
            <a:ext cx="1054548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54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הדבר הראשון שבניתי</a:t>
            </a:r>
            <a:endParaRPr b="0" lang="en-US" sz="5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Text 2"/>
          <p:cNvSpPr/>
          <p:nvPr/>
        </p:nvSpPr>
        <p:spPr>
          <a:xfrm>
            <a:off x="822960" y="3749040"/>
            <a:ext cx="10545480" cy="109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בסוף השיעור תבינו כיצד מתחילים לבנות בעזרת </a:t>
            </a:r>
            <a:r>
              <a:rPr b="0" lang="en-US" sz="20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AI</a:t>
            </a:r>
            <a:r>
              <a:rPr b="0" lang="en-US" sz="20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, תבנו דף אינטרנט ראשון ותבצעו בו איטרציה אחת לפחות.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Text 3"/>
          <p:cNvSpPr/>
          <p:nvPr/>
        </p:nvSpPr>
        <p:spPr>
          <a:xfrm>
            <a:off x="822960" y="4937760"/>
            <a:ext cx="105454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90</a:t>
            </a:r>
            <a:r>
              <a:rPr b="0" lang="en-US" sz="16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 דקות  |  </a:t>
            </a:r>
            <a:r>
              <a:rPr b="0" lang="en-US" sz="16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Prompt · Vibe Coding · Iteration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15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מכירים את השמות? · </a:t>
            </a:r>
            <a:r>
              <a:rPr b="1" lang="en-US" sz="15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2/2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בחרו מושג אחד והסבירו: מה לדעתכם עושים איתו?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Shape 2"/>
          <p:cNvSpPr/>
          <p:nvPr/>
        </p:nvSpPr>
        <p:spPr>
          <a:xfrm>
            <a:off x="11112840" y="231804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" name="Text 3"/>
          <p:cNvSpPr/>
          <p:nvPr/>
        </p:nvSpPr>
        <p:spPr>
          <a:xfrm>
            <a:off x="822960" y="205740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Claude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Shape 4"/>
          <p:cNvSpPr/>
          <p:nvPr/>
        </p:nvSpPr>
        <p:spPr>
          <a:xfrm>
            <a:off x="11112840" y="311364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" name="Text 5"/>
          <p:cNvSpPr/>
          <p:nvPr/>
        </p:nvSpPr>
        <p:spPr>
          <a:xfrm>
            <a:off x="822960" y="285300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Flowpad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Shape 6"/>
          <p:cNvSpPr/>
          <p:nvPr/>
        </p:nvSpPr>
        <p:spPr>
          <a:xfrm>
            <a:off x="11112840" y="390924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9" name="Text 7"/>
          <p:cNvSpPr/>
          <p:nvPr/>
        </p:nvSpPr>
        <p:spPr>
          <a:xfrm>
            <a:off x="822960" y="364860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אתר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Shape 8"/>
          <p:cNvSpPr/>
          <p:nvPr/>
        </p:nvSpPr>
        <p:spPr>
          <a:xfrm>
            <a:off x="11112840" y="470448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" name="Text 9"/>
          <p:cNvSpPr/>
          <p:nvPr/>
        </p:nvSpPr>
        <p:spPr>
          <a:xfrm>
            <a:off x="822960" y="444384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AI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Shape 10"/>
          <p:cNvSpPr/>
          <p:nvPr/>
        </p:nvSpPr>
        <p:spPr>
          <a:xfrm>
            <a:off x="11112840" y="550008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3" name="Text 11"/>
          <p:cNvSpPr/>
          <p:nvPr/>
        </p:nvSpPr>
        <p:spPr>
          <a:xfrm>
            <a:off x="822960" y="523944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VS Code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Text 12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15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עושים סדר · </a:t>
            </a:r>
            <a:r>
              <a:rPr b="1" lang="en-US" sz="15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1/2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אותם מושגים, עכשיו לפי התפקיד שלהם.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Shape 2"/>
          <p:cNvSpPr/>
          <p:nvPr/>
        </p:nvSpPr>
        <p:spPr>
          <a:xfrm>
            <a:off x="822960" y="2057400"/>
            <a:ext cx="10545480" cy="868320"/>
          </a:xfrm>
          <a:prstGeom prst="roundRect">
            <a:avLst>
              <a:gd name="adj" fmla="val 10526"/>
            </a:avLst>
          </a:prstGeom>
          <a:solidFill>
            <a:srgbClr val="ffffff">
              <a:alpha val="75000"/>
            </a:srgbClr>
          </a:solidFill>
          <a:ln w="12700">
            <a:solidFill>
              <a:srgbClr val="2d24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Text 3"/>
          <p:cNvSpPr/>
          <p:nvPr/>
        </p:nvSpPr>
        <p:spPr>
          <a:xfrm>
            <a:off x="1005840" y="2057400"/>
            <a:ext cx="1017972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hi-IN" sz="19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חושבים ומדברים עם</a:t>
            </a:r>
            <a:r>
              <a:rPr b="1" lang="en-US" sz="19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b="1" lang="en-US" sz="19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AI  </a:t>
            </a:r>
            <a:r>
              <a:rPr b="0" lang="hi-IN" sz="1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כלים ומושגים שעוזרים לחשוב, לשאול, להסביר, לתכנן ולנסח</a:t>
            </a:r>
            <a:r>
              <a:rPr b="0" lang="en-US" sz="1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. (ChatGPT, Claude, Prompt, AI)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Shape 4"/>
          <p:cNvSpPr/>
          <p:nvPr/>
        </p:nvSpPr>
        <p:spPr>
          <a:xfrm>
            <a:off x="822960" y="3063240"/>
            <a:ext cx="10545480" cy="868320"/>
          </a:xfrm>
          <a:prstGeom prst="roundRect">
            <a:avLst>
              <a:gd name="adj" fmla="val 10526"/>
            </a:avLst>
          </a:prstGeom>
          <a:solidFill>
            <a:srgbClr val="ffffff">
              <a:alpha val="75000"/>
            </a:srgbClr>
          </a:solidFill>
          <a:ln w="12700">
            <a:solidFill>
              <a:srgbClr val="2d24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Text 5"/>
          <p:cNvSpPr/>
          <p:nvPr/>
        </p:nvSpPr>
        <p:spPr>
          <a:xfrm>
            <a:off x="1005840" y="3063240"/>
            <a:ext cx="1017972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hi-IN" sz="19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בונים ועורכים  </a:t>
            </a:r>
            <a:r>
              <a:rPr b="0" lang="hi-IN" sz="1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סביבות וכלים שבהם יוצרים את המוצר ועובדים עם הקבצים שלו</a:t>
            </a:r>
            <a:r>
              <a:rPr b="0" lang="en-US" sz="1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. (Flowpad, Cursor, VS Code, </a:t>
            </a:r>
            <a:r>
              <a:rPr b="0" lang="hi-IN" sz="1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קוד</a:t>
            </a:r>
            <a:r>
              <a:rPr b="0" lang="en-US" sz="1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)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Shape 6"/>
          <p:cNvSpPr/>
          <p:nvPr/>
        </p:nvSpPr>
        <p:spPr>
          <a:xfrm>
            <a:off x="822960" y="4069080"/>
            <a:ext cx="10545480" cy="868320"/>
          </a:xfrm>
          <a:prstGeom prst="roundRect">
            <a:avLst>
              <a:gd name="adj" fmla="val 10526"/>
            </a:avLst>
          </a:prstGeom>
          <a:solidFill>
            <a:srgbClr val="ffffff">
              <a:alpha val="75000"/>
            </a:srgbClr>
          </a:solidFill>
          <a:ln w="12700">
            <a:solidFill>
              <a:srgbClr val="2d24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Text 7"/>
          <p:cNvSpPr/>
          <p:nvPr/>
        </p:nvSpPr>
        <p:spPr>
          <a:xfrm>
            <a:off x="1005840" y="4069080"/>
            <a:ext cx="1017972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hi-IN" sz="19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פותחים ובודקים את המוצר  </a:t>
            </a:r>
            <a:r>
              <a:rPr b="0" lang="hi-IN" sz="1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המקום שבו רואים את המוצר מנקודת המבט של המשתמש ובודקים אם הוא באמת עובד. (דפדפן, אתר)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Text 8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15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עושים סדר · </a:t>
            </a:r>
            <a:r>
              <a:rPr b="1" lang="en-US" sz="15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2/2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אותם מושגים, עכשיו לפי התפקיד שלהם.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Shape 2"/>
          <p:cNvSpPr/>
          <p:nvPr/>
        </p:nvSpPr>
        <p:spPr>
          <a:xfrm>
            <a:off x="10865880" y="2221920"/>
            <a:ext cx="402120" cy="402120"/>
          </a:xfrm>
          <a:prstGeom prst="ellipse">
            <a:avLst/>
          </a:prstGeom>
          <a:solidFill>
            <a:srgbClr val="ffc21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Text 3"/>
          <p:cNvSpPr/>
          <p:nvPr/>
        </p:nvSpPr>
        <p:spPr>
          <a:xfrm>
            <a:off x="10865880" y="2221920"/>
            <a:ext cx="402120" cy="4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1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Text 4"/>
          <p:cNvSpPr/>
          <p:nvPr/>
        </p:nvSpPr>
        <p:spPr>
          <a:xfrm>
            <a:off x="822960" y="2057400"/>
            <a:ext cx="98596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חושבים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Shape 5"/>
          <p:cNvSpPr/>
          <p:nvPr/>
        </p:nvSpPr>
        <p:spPr>
          <a:xfrm>
            <a:off x="10865880" y="3063240"/>
            <a:ext cx="402120" cy="402120"/>
          </a:xfrm>
          <a:prstGeom prst="ellipse">
            <a:avLst/>
          </a:prstGeom>
          <a:solidFill>
            <a:srgbClr val="ffc21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Text 6"/>
          <p:cNvSpPr/>
          <p:nvPr/>
        </p:nvSpPr>
        <p:spPr>
          <a:xfrm>
            <a:off x="10865880" y="3063240"/>
            <a:ext cx="402120" cy="4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2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Text 7"/>
          <p:cNvSpPr/>
          <p:nvPr/>
        </p:nvSpPr>
        <p:spPr>
          <a:xfrm>
            <a:off x="822960" y="2898720"/>
            <a:ext cx="98596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בונים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Shape 8"/>
          <p:cNvSpPr/>
          <p:nvPr/>
        </p:nvSpPr>
        <p:spPr>
          <a:xfrm>
            <a:off x="10865880" y="3904560"/>
            <a:ext cx="402120" cy="402120"/>
          </a:xfrm>
          <a:prstGeom prst="ellipse">
            <a:avLst/>
          </a:prstGeom>
          <a:solidFill>
            <a:srgbClr val="ffc21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 9"/>
          <p:cNvSpPr/>
          <p:nvPr/>
        </p:nvSpPr>
        <p:spPr>
          <a:xfrm>
            <a:off x="10865880" y="3904560"/>
            <a:ext cx="402120" cy="4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3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Text 10"/>
          <p:cNvSpPr/>
          <p:nvPr/>
        </p:nvSpPr>
        <p:spPr>
          <a:xfrm>
            <a:off x="822960" y="3740040"/>
            <a:ext cx="98596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בודקים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 11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15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לפני שנכנסים · </a:t>
            </a:r>
            <a:r>
              <a:rPr b="1" lang="en-US" sz="15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1/2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לאן אנחנו נכנסים?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Text 2"/>
          <p:cNvSpPr/>
          <p:nvPr/>
        </p:nvSpPr>
        <p:spPr>
          <a:xfrm>
            <a:off x="822960" y="2057400"/>
            <a:ext cx="105454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Flowpad</a:t>
            </a:r>
            <a:r>
              <a:rPr b="0" lang="en-US" sz="20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הוא מרחב עבודה לבניית מוצרים בעזרת </a:t>
            </a:r>
            <a:r>
              <a:rPr b="0" lang="en-US" sz="20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AI</a:t>
            </a:r>
            <a:r>
              <a:rPr b="0" lang="en-US" sz="20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Shape 3"/>
          <p:cNvSpPr/>
          <p:nvPr/>
        </p:nvSpPr>
        <p:spPr>
          <a:xfrm>
            <a:off x="11112840" y="304956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4"/>
          <p:cNvSpPr/>
          <p:nvPr/>
        </p:nvSpPr>
        <p:spPr>
          <a:xfrm>
            <a:off x="822960" y="278892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מתארים בשפה רגילה מה רוצים לבנות.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Shape 5"/>
          <p:cNvSpPr/>
          <p:nvPr/>
        </p:nvSpPr>
        <p:spPr>
          <a:xfrm>
            <a:off x="11112840" y="384516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2" name="Text 6"/>
          <p:cNvSpPr/>
          <p:nvPr/>
        </p:nvSpPr>
        <p:spPr>
          <a:xfrm>
            <a:off x="822960" y="358452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רואים את המוצר נבנה.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Shape 7"/>
          <p:cNvSpPr/>
          <p:nvPr/>
        </p:nvSpPr>
        <p:spPr>
          <a:xfrm>
            <a:off x="11112840" y="464076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4" name="Text 8"/>
          <p:cNvSpPr/>
          <p:nvPr/>
        </p:nvSpPr>
        <p:spPr>
          <a:xfrm>
            <a:off x="822960" y="438012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פותחים ובודקים את התוצאה.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Shape 9"/>
          <p:cNvSpPr/>
          <p:nvPr/>
        </p:nvSpPr>
        <p:spPr>
          <a:xfrm>
            <a:off x="11112840" y="543600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Text 10"/>
          <p:cNvSpPr/>
          <p:nvPr/>
        </p:nvSpPr>
        <p:spPr>
          <a:xfrm>
            <a:off x="822960" y="517536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מבקשים שינוי וממשיכים לשפר.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Text 11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15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לפני שנכנסים · </a:t>
            </a:r>
            <a:r>
              <a:rPr b="1" lang="en-US" sz="15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2/2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לאן אנחנו נכנסים?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Shape 2"/>
          <p:cNvSpPr/>
          <p:nvPr/>
        </p:nvSpPr>
        <p:spPr>
          <a:xfrm>
            <a:off x="10865880" y="2221920"/>
            <a:ext cx="402120" cy="402120"/>
          </a:xfrm>
          <a:prstGeom prst="ellipse">
            <a:avLst/>
          </a:prstGeom>
          <a:solidFill>
            <a:srgbClr val="ffc21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Text 3"/>
          <p:cNvSpPr/>
          <p:nvPr/>
        </p:nvSpPr>
        <p:spPr>
          <a:xfrm>
            <a:off x="10865880" y="2221920"/>
            <a:ext cx="402120" cy="4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1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Text 4"/>
          <p:cNvSpPr/>
          <p:nvPr/>
        </p:nvSpPr>
        <p:spPr>
          <a:xfrm>
            <a:off x="822960" y="2057400"/>
            <a:ext cx="98596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אנחנו מגדירים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Shape 5"/>
          <p:cNvSpPr/>
          <p:nvPr/>
        </p:nvSpPr>
        <p:spPr>
          <a:xfrm>
            <a:off x="10865880" y="3063240"/>
            <a:ext cx="402120" cy="402120"/>
          </a:xfrm>
          <a:prstGeom prst="ellipse">
            <a:avLst/>
          </a:prstGeom>
          <a:solidFill>
            <a:srgbClr val="ffc21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 6"/>
          <p:cNvSpPr/>
          <p:nvPr/>
        </p:nvSpPr>
        <p:spPr>
          <a:xfrm>
            <a:off x="10865880" y="3063240"/>
            <a:ext cx="402120" cy="4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2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Text 7"/>
          <p:cNvSpPr/>
          <p:nvPr/>
        </p:nvSpPr>
        <p:spPr>
          <a:xfrm>
            <a:off x="822960" y="2898720"/>
            <a:ext cx="98596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ה-</a:t>
            </a:r>
            <a:r>
              <a:rPr b="0" lang="en-US" sz="20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AI</a:t>
            </a:r>
            <a:r>
              <a:rPr b="0" lang="en-US" sz="20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 בונה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Shape 8"/>
          <p:cNvSpPr/>
          <p:nvPr/>
        </p:nvSpPr>
        <p:spPr>
          <a:xfrm>
            <a:off x="10865880" y="3904560"/>
            <a:ext cx="402120" cy="402120"/>
          </a:xfrm>
          <a:prstGeom prst="ellipse">
            <a:avLst/>
          </a:prstGeom>
          <a:solidFill>
            <a:srgbClr val="ffc21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Text 9"/>
          <p:cNvSpPr/>
          <p:nvPr/>
        </p:nvSpPr>
        <p:spPr>
          <a:xfrm>
            <a:off x="10865880" y="3904560"/>
            <a:ext cx="402120" cy="4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3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Text 10"/>
          <p:cNvSpPr/>
          <p:nvPr/>
        </p:nvSpPr>
        <p:spPr>
          <a:xfrm>
            <a:off x="822960" y="3740040"/>
            <a:ext cx="98596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אנחנו בודקים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Shape 11"/>
          <p:cNvSpPr/>
          <p:nvPr/>
        </p:nvSpPr>
        <p:spPr>
          <a:xfrm>
            <a:off x="10865880" y="4745880"/>
            <a:ext cx="402120" cy="402120"/>
          </a:xfrm>
          <a:prstGeom prst="ellipse">
            <a:avLst/>
          </a:prstGeom>
          <a:solidFill>
            <a:srgbClr val="ffc21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Text 12"/>
          <p:cNvSpPr/>
          <p:nvPr/>
        </p:nvSpPr>
        <p:spPr>
          <a:xfrm>
            <a:off x="10865880" y="4745880"/>
            <a:ext cx="402120" cy="4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4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Text 13"/>
          <p:cNvSpPr/>
          <p:nvPr/>
        </p:nvSpPr>
        <p:spPr>
          <a:xfrm>
            <a:off x="822960" y="4581000"/>
            <a:ext cx="98596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אנחנו משפרים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Text 14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15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לפני שמתחברים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ארבעה דברים, וזה מספיק כדי להתחיל.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Shape 2"/>
          <p:cNvSpPr/>
          <p:nvPr/>
        </p:nvSpPr>
        <p:spPr>
          <a:xfrm>
            <a:off x="11112840" y="231804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6" name="Text 3"/>
          <p:cNvSpPr/>
          <p:nvPr/>
        </p:nvSpPr>
        <p:spPr>
          <a:xfrm>
            <a:off x="822960" y="205740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איפה כותבים את הבקשה.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Shape 4"/>
          <p:cNvSpPr/>
          <p:nvPr/>
        </p:nvSpPr>
        <p:spPr>
          <a:xfrm>
            <a:off x="11112840" y="311364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8" name="Text 5"/>
          <p:cNvSpPr/>
          <p:nvPr/>
        </p:nvSpPr>
        <p:spPr>
          <a:xfrm>
            <a:off x="822960" y="285300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איפה רואים את התוצאה.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Shape 6"/>
          <p:cNvSpPr/>
          <p:nvPr/>
        </p:nvSpPr>
        <p:spPr>
          <a:xfrm>
            <a:off x="11112840" y="390924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0" name="Text 7"/>
          <p:cNvSpPr/>
          <p:nvPr/>
        </p:nvSpPr>
        <p:spPr>
          <a:xfrm>
            <a:off x="822960" y="364860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איך פותחים ובודקים את המוצר.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Shape 8"/>
          <p:cNvSpPr/>
          <p:nvPr/>
        </p:nvSpPr>
        <p:spPr>
          <a:xfrm>
            <a:off x="11112840" y="470448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2" name="Text 9"/>
          <p:cNvSpPr/>
          <p:nvPr/>
        </p:nvSpPr>
        <p:spPr>
          <a:xfrm>
            <a:off x="822960" y="444384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איך מבקשים שינוי נוסף.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 10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15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לפני שמתחילים · </a:t>
            </a:r>
            <a:r>
              <a:rPr b="1" lang="en-US" sz="15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1/2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ארבעה הרגלים שיעזרו לנו לבנות.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Shape 2"/>
          <p:cNvSpPr/>
          <p:nvPr/>
        </p:nvSpPr>
        <p:spPr>
          <a:xfrm>
            <a:off x="11112840" y="231804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7" name="Text 3"/>
          <p:cNvSpPr/>
          <p:nvPr/>
        </p:nvSpPr>
        <p:spPr>
          <a:xfrm>
            <a:off x="822960" y="205740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מתחילים מבקשה אחת ברורה.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Shape 4"/>
          <p:cNvSpPr/>
          <p:nvPr/>
        </p:nvSpPr>
        <p:spPr>
          <a:xfrm>
            <a:off x="11112840" y="311364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9" name="Text 5"/>
          <p:cNvSpPr/>
          <p:nvPr/>
        </p:nvSpPr>
        <p:spPr>
          <a:xfrm>
            <a:off x="822960" y="285300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מחכים לתוצאה לפני ששולחים בקשה נוספת.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Shape 6"/>
          <p:cNvSpPr/>
          <p:nvPr/>
        </p:nvSpPr>
        <p:spPr>
          <a:xfrm>
            <a:off x="11112840" y="390924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1" name="Text 7"/>
          <p:cNvSpPr/>
          <p:nvPr/>
        </p:nvSpPr>
        <p:spPr>
          <a:xfrm>
            <a:off x="822960" y="364860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בודקים בעצמנו ולא מניחים שהכול עובד.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Shape 8"/>
          <p:cNvSpPr/>
          <p:nvPr/>
        </p:nvSpPr>
        <p:spPr>
          <a:xfrm>
            <a:off x="11112840" y="470448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3" name="Text 9"/>
          <p:cNvSpPr/>
          <p:nvPr/>
        </p:nvSpPr>
        <p:spPr>
          <a:xfrm>
            <a:off x="822960" y="444384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משנים בכל פעם דבר אחד.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Text 10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15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לפני שמתחילים · </a:t>
            </a:r>
            <a:r>
              <a:rPr b="1" lang="en-US" sz="15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2/2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ארבעה הרגלים שיעזרו לנו לבנות.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 2"/>
          <p:cNvSpPr/>
          <p:nvPr/>
        </p:nvSpPr>
        <p:spPr>
          <a:xfrm>
            <a:off x="822960" y="2377440"/>
            <a:ext cx="10545480" cy="20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4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עכשיו אפשר להיכנס ל-</a:t>
            </a:r>
            <a:r>
              <a:rPr b="1" lang="en-US" sz="34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Flowpad</a:t>
            </a:r>
            <a:r>
              <a:rPr b="1" lang="en-US" sz="34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.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 3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15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מתחברים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מוכנים להתחבר ל-</a:t>
            </a:r>
            <a:r>
              <a:rPr b="1" lang="en-US" sz="3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Flow Pad</a:t>
            </a:r>
            <a:r>
              <a:rPr b="1" lang="en-US" sz="3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?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 2"/>
          <p:cNvSpPr/>
          <p:nvPr/>
        </p:nvSpPr>
        <p:spPr>
          <a:xfrm>
            <a:off x="822960" y="2377440"/>
            <a:ext cx="10545480" cy="20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4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כניסה ל-</a:t>
            </a:r>
            <a:r>
              <a:rPr b="1" lang="en-US" sz="34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Flow Pad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4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נכנסים עם החשבון של בית הספר ומחכים לכולם לפני שממשיכים.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 3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15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המשימה הראשונה · </a:t>
            </a:r>
            <a:r>
              <a:rPr b="1" lang="en-US" sz="15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1/3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עכשיו אתם בונים.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Shape 2"/>
          <p:cNvSpPr/>
          <p:nvPr/>
        </p:nvSpPr>
        <p:spPr>
          <a:xfrm>
            <a:off x="822960" y="2057400"/>
            <a:ext cx="10545480" cy="868320"/>
          </a:xfrm>
          <a:prstGeom prst="roundRect">
            <a:avLst>
              <a:gd name="adj" fmla="val 10526"/>
            </a:avLst>
          </a:prstGeom>
          <a:solidFill>
            <a:srgbClr val="ffffff">
              <a:alpha val="75000"/>
            </a:srgbClr>
          </a:solidFill>
          <a:ln w="12700">
            <a:solidFill>
              <a:srgbClr val="2d24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Text 3"/>
          <p:cNvSpPr/>
          <p:nvPr/>
        </p:nvSpPr>
        <p:spPr>
          <a:xfrm>
            <a:off x="1005840" y="2057400"/>
            <a:ext cx="1017972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hi-IN" sz="19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האתגר  </a:t>
            </a:r>
            <a:r>
              <a:rPr b="0" lang="hi-IN" sz="1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צרו דף עם </a:t>
            </a:r>
            <a:r>
              <a:rPr b="0" lang="en-US" sz="1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5</a:t>
            </a:r>
            <a:r>
              <a:rPr b="0" lang="en-US" sz="1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 דברים שאתם אוהבים</a:t>
            </a:r>
            <a:r>
              <a:rPr b="0" lang="en-US" sz="1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.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Shape 4"/>
          <p:cNvSpPr/>
          <p:nvPr/>
        </p:nvSpPr>
        <p:spPr>
          <a:xfrm>
            <a:off x="822960" y="3063240"/>
            <a:ext cx="10545480" cy="868320"/>
          </a:xfrm>
          <a:prstGeom prst="roundRect">
            <a:avLst>
              <a:gd name="adj" fmla="val 10526"/>
            </a:avLst>
          </a:prstGeom>
          <a:solidFill>
            <a:srgbClr val="ffffff">
              <a:alpha val="75000"/>
            </a:srgbClr>
          </a:solidFill>
          <a:ln w="12700">
            <a:solidFill>
              <a:srgbClr val="2d24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Text 5"/>
          <p:cNvSpPr/>
          <p:nvPr/>
        </p:nvSpPr>
        <p:spPr>
          <a:xfrm>
            <a:off x="1005840" y="3063240"/>
            <a:ext cx="1017972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hi-IN" sz="19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דרישה  </a:t>
            </a:r>
            <a:r>
              <a:rPr b="0" lang="hi-IN" sz="1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כותרת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Shape 6"/>
          <p:cNvSpPr/>
          <p:nvPr/>
        </p:nvSpPr>
        <p:spPr>
          <a:xfrm>
            <a:off x="822960" y="4069080"/>
            <a:ext cx="10545480" cy="868320"/>
          </a:xfrm>
          <a:prstGeom prst="roundRect">
            <a:avLst>
              <a:gd name="adj" fmla="val 10526"/>
            </a:avLst>
          </a:prstGeom>
          <a:solidFill>
            <a:srgbClr val="ffffff">
              <a:alpha val="75000"/>
            </a:srgbClr>
          </a:solidFill>
          <a:ln w="12700">
            <a:solidFill>
              <a:srgbClr val="2d24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 7"/>
          <p:cNvSpPr/>
          <p:nvPr/>
        </p:nvSpPr>
        <p:spPr>
          <a:xfrm>
            <a:off x="1005840" y="4069080"/>
            <a:ext cx="1017972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hi-IN" sz="19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דרישה  </a:t>
            </a:r>
            <a:r>
              <a:rPr b="0" lang="en-US" sz="1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5</a:t>
            </a:r>
            <a:r>
              <a:rPr b="0" lang="en-US" sz="1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 פריטים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Shape 8"/>
          <p:cNvSpPr/>
          <p:nvPr/>
        </p:nvSpPr>
        <p:spPr>
          <a:xfrm>
            <a:off x="822960" y="5074920"/>
            <a:ext cx="10545480" cy="868320"/>
          </a:xfrm>
          <a:prstGeom prst="roundRect">
            <a:avLst>
              <a:gd name="adj" fmla="val 10526"/>
            </a:avLst>
          </a:prstGeom>
          <a:solidFill>
            <a:srgbClr val="ffffff">
              <a:alpha val="75000"/>
            </a:srgbClr>
          </a:solidFill>
          <a:ln w="12700">
            <a:solidFill>
              <a:srgbClr val="2d24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 9"/>
          <p:cNvSpPr/>
          <p:nvPr/>
        </p:nvSpPr>
        <p:spPr>
          <a:xfrm>
            <a:off x="1005840" y="5074920"/>
            <a:ext cx="1017972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hi-IN" sz="19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דרישה  </a:t>
            </a:r>
            <a:r>
              <a:rPr b="0" lang="hi-IN" sz="1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עיצוב שמתאים לנושא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Text 10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15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פתיחת המסלול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שלושה חלקים. מסע אחד.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Shape 2"/>
          <p:cNvSpPr/>
          <p:nvPr/>
        </p:nvSpPr>
        <p:spPr>
          <a:xfrm>
            <a:off x="10865880" y="2221920"/>
            <a:ext cx="402120" cy="402120"/>
          </a:xfrm>
          <a:prstGeom prst="ellipse">
            <a:avLst/>
          </a:prstGeom>
          <a:solidFill>
            <a:srgbClr val="ffc21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Text 3"/>
          <p:cNvSpPr/>
          <p:nvPr/>
        </p:nvSpPr>
        <p:spPr>
          <a:xfrm>
            <a:off x="10865880" y="2221920"/>
            <a:ext cx="402120" cy="4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1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Text 4"/>
          <p:cNvSpPr/>
          <p:nvPr/>
        </p:nvSpPr>
        <p:spPr>
          <a:xfrm>
            <a:off x="822960" y="2057400"/>
            <a:ext cx="98596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מושגי יסוד בפיתוח עם </a:t>
            </a:r>
            <a:r>
              <a:rPr b="0" lang="en-US" sz="20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AI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Shape 5"/>
          <p:cNvSpPr/>
          <p:nvPr/>
        </p:nvSpPr>
        <p:spPr>
          <a:xfrm>
            <a:off x="10865880" y="3063240"/>
            <a:ext cx="402120" cy="402120"/>
          </a:xfrm>
          <a:prstGeom prst="ellipse">
            <a:avLst/>
          </a:prstGeom>
          <a:solidFill>
            <a:srgbClr val="ffc21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Text 6"/>
          <p:cNvSpPr/>
          <p:nvPr/>
        </p:nvSpPr>
        <p:spPr>
          <a:xfrm>
            <a:off x="10865880" y="3063240"/>
            <a:ext cx="402120" cy="4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2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Text 7"/>
          <p:cNvSpPr/>
          <p:nvPr/>
        </p:nvSpPr>
        <p:spPr>
          <a:xfrm>
            <a:off x="822960" y="2898720"/>
            <a:ext cx="98596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איך בונים מוצר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Shape 8"/>
          <p:cNvSpPr/>
          <p:nvPr/>
        </p:nvSpPr>
        <p:spPr>
          <a:xfrm>
            <a:off x="10865880" y="3904560"/>
            <a:ext cx="402120" cy="402120"/>
          </a:xfrm>
          <a:prstGeom prst="ellipse">
            <a:avLst/>
          </a:prstGeom>
          <a:solidFill>
            <a:srgbClr val="ffc21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Text 9"/>
          <p:cNvSpPr/>
          <p:nvPr/>
        </p:nvSpPr>
        <p:spPr>
          <a:xfrm>
            <a:off x="10865880" y="3904560"/>
            <a:ext cx="402120" cy="4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3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Text 10"/>
          <p:cNvSpPr/>
          <p:nvPr/>
        </p:nvSpPr>
        <p:spPr>
          <a:xfrm>
            <a:off x="822960" y="3740040"/>
            <a:ext cx="98596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בניית מוצר בצוותים מ־</a:t>
            </a:r>
            <a:r>
              <a:rPr b="0" lang="en-US" sz="20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0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Text 11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15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המשימה הראשונה · </a:t>
            </a:r>
            <a:r>
              <a:rPr b="1" lang="en-US" sz="15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2/3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עכשיו אתם בונים.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Shape 2"/>
          <p:cNvSpPr/>
          <p:nvPr/>
        </p:nvSpPr>
        <p:spPr>
          <a:xfrm>
            <a:off x="822960" y="2057400"/>
            <a:ext cx="10545480" cy="868320"/>
          </a:xfrm>
          <a:prstGeom prst="roundRect">
            <a:avLst>
              <a:gd name="adj" fmla="val 10526"/>
            </a:avLst>
          </a:prstGeom>
          <a:solidFill>
            <a:srgbClr val="ffffff">
              <a:alpha val="75000"/>
            </a:srgbClr>
          </a:solidFill>
          <a:ln w="12700">
            <a:solidFill>
              <a:srgbClr val="2d24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Text 3"/>
          <p:cNvSpPr/>
          <p:nvPr/>
        </p:nvSpPr>
        <p:spPr>
          <a:xfrm>
            <a:off x="1005840" y="2057400"/>
            <a:ext cx="1017972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hi-IN" sz="19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דרישה  </a:t>
            </a:r>
            <a:r>
              <a:rPr b="0" lang="hi-IN" sz="1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לפחות אלמנט אחד שאפשר ללחוץ עליו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Shape 4"/>
          <p:cNvSpPr/>
          <p:nvPr/>
        </p:nvSpPr>
        <p:spPr>
          <a:xfrm>
            <a:off x="822960" y="3063240"/>
            <a:ext cx="10545480" cy="868320"/>
          </a:xfrm>
          <a:prstGeom prst="roundRect">
            <a:avLst>
              <a:gd name="adj" fmla="val 10526"/>
            </a:avLst>
          </a:prstGeom>
          <a:solidFill>
            <a:srgbClr val="ffffff">
              <a:alpha val="75000"/>
            </a:srgbClr>
          </a:solidFill>
          <a:ln w="12700">
            <a:solidFill>
              <a:srgbClr val="2d24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Text 5"/>
          <p:cNvSpPr/>
          <p:nvPr/>
        </p:nvSpPr>
        <p:spPr>
          <a:xfrm>
            <a:off x="1005840" y="3063240"/>
            <a:ext cx="1017972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hi-IN" sz="19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דוגמה  </a:t>
            </a:r>
            <a:r>
              <a:rPr b="0" lang="en-US" sz="1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5</a:t>
            </a:r>
            <a:r>
              <a:rPr b="0" lang="en-US" sz="1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 שירים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Shape 6"/>
          <p:cNvSpPr/>
          <p:nvPr/>
        </p:nvSpPr>
        <p:spPr>
          <a:xfrm>
            <a:off x="822960" y="4069080"/>
            <a:ext cx="10545480" cy="868320"/>
          </a:xfrm>
          <a:prstGeom prst="roundRect">
            <a:avLst>
              <a:gd name="adj" fmla="val 10526"/>
            </a:avLst>
          </a:prstGeom>
          <a:solidFill>
            <a:srgbClr val="ffffff">
              <a:alpha val="75000"/>
            </a:srgbClr>
          </a:solidFill>
          <a:ln w="12700">
            <a:solidFill>
              <a:srgbClr val="2d24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Text 7"/>
          <p:cNvSpPr/>
          <p:nvPr/>
        </p:nvSpPr>
        <p:spPr>
          <a:xfrm>
            <a:off x="1005840" y="4069080"/>
            <a:ext cx="1017972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hi-IN" sz="19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דוגמה  </a:t>
            </a:r>
            <a:r>
              <a:rPr b="0" lang="en-US" sz="1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5</a:t>
            </a:r>
            <a:r>
              <a:rPr b="0" lang="en-US" sz="1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 משחקים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Shape 8"/>
          <p:cNvSpPr/>
          <p:nvPr/>
        </p:nvSpPr>
        <p:spPr>
          <a:xfrm>
            <a:off x="822960" y="5074920"/>
            <a:ext cx="10545480" cy="868320"/>
          </a:xfrm>
          <a:prstGeom prst="roundRect">
            <a:avLst>
              <a:gd name="adj" fmla="val 10526"/>
            </a:avLst>
          </a:prstGeom>
          <a:solidFill>
            <a:srgbClr val="ffffff">
              <a:alpha val="75000"/>
            </a:srgbClr>
          </a:solidFill>
          <a:ln w="12700">
            <a:solidFill>
              <a:srgbClr val="2d24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Text 9"/>
          <p:cNvSpPr/>
          <p:nvPr/>
        </p:nvSpPr>
        <p:spPr>
          <a:xfrm>
            <a:off x="1005840" y="5074920"/>
            <a:ext cx="1017972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hi-IN" sz="19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דוגמה  </a:t>
            </a:r>
            <a:r>
              <a:rPr b="0" lang="en-US" sz="1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5</a:t>
            </a:r>
            <a:r>
              <a:rPr b="0" lang="en-US" sz="1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 סדרות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Text 10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15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המשימה הראשונה · </a:t>
            </a:r>
            <a:r>
              <a:rPr b="1" lang="en-US" sz="15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3/3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עכשיו אתם בונים.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Shape 2"/>
          <p:cNvSpPr/>
          <p:nvPr/>
        </p:nvSpPr>
        <p:spPr>
          <a:xfrm>
            <a:off x="822960" y="2057400"/>
            <a:ext cx="10545480" cy="868320"/>
          </a:xfrm>
          <a:prstGeom prst="roundRect">
            <a:avLst>
              <a:gd name="adj" fmla="val 10526"/>
            </a:avLst>
          </a:prstGeom>
          <a:solidFill>
            <a:srgbClr val="ffffff">
              <a:alpha val="75000"/>
            </a:srgbClr>
          </a:solidFill>
          <a:ln w="12700">
            <a:solidFill>
              <a:srgbClr val="2d24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Text 3"/>
          <p:cNvSpPr/>
          <p:nvPr/>
        </p:nvSpPr>
        <p:spPr>
          <a:xfrm>
            <a:off x="1005840" y="2057400"/>
            <a:ext cx="1017972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hi-IN" sz="19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דוגמה  </a:t>
            </a:r>
            <a:r>
              <a:rPr b="0" lang="en-US" sz="1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5</a:t>
            </a:r>
            <a:r>
              <a:rPr b="0" lang="en-US" sz="1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 מקומות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Shape 4"/>
          <p:cNvSpPr/>
          <p:nvPr/>
        </p:nvSpPr>
        <p:spPr>
          <a:xfrm>
            <a:off x="822960" y="3063240"/>
            <a:ext cx="10545480" cy="868320"/>
          </a:xfrm>
          <a:prstGeom prst="roundRect">
            <a:avLst>
              <a:gd name="adj" fmla="val 10526"/>
            </a:avLst>
          </a:prstGeom>
          <a:solidFill>
            <a:srgbClr val="ffffff">
              <a:alpha val="75000"/>
            </a:srgbClr>
          </a:solidFill>
          <a:ln w="12700">
            <a:solidFill>
              <a:srgbClr val="2d24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Text 5"/>
          <p:cNvSpPr/>
          <p:nvPr/>
        </p:nvSpPr>
        <p:spPr>
          <a:xfrm>
            <a:off x="1005840" y="3063240"/>
            <a:ext cx="1017972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hi-IN" sz="19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דוגמה  </a:t>
            </a:r>
            <a:r>
              <a:rPr b="0" lang="en-US" sz="1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5</a:t>
            </a:r>
            <a:r>
              <a:rPr b="0" lang="en-US" sz="1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 דברים שמעניינים אותי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Text 6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15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תסתכלו שוב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הגרסה הראשונה היא רק התחלה.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 2"/>
          <p:cNvSpPr/>
          <p:nvPr/>
        </p:nvSpPr>
        <p:spPr>
          <a:xfrm>
            <a:off x="822960" y="2057400"/>
            <a:ext cx="105454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בחרו דבר אחד שאתם רוצים לשפר: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Shape 3"/>
          <p:cNvSpPr/>
          <p:nvPr/>
        </p:nvSpPr>
        <p:spPr>
          <a:xfrm>
            <a:off x="11112840" y="304956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6" name="Text 4"/>
          <p:cNvSpPr/>
          <p:nvPr/>
        </p:nvSpPr>
        <p:spPr>
          <a:xfrm>
            <a:off x="822960" y="278892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עיצוב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Shape 5"/>
          <p:cNvSpPr/>
          <p:nvPr/>
        </p:nvSpPr>
        <p:spPr>
          <a:xfrm>
            <a:off x="11112840" y="384516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 6"/>
          <p:cNvSpPr/>
          <p:nvPr/>
        </p:nvSpPr>
        <p:spPr>
          <a:xfrm>
            <a:off x="822960" y="358452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סדר ובהירות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Shape 7"/>
          <p:cNvSpPr/>
          <p:nvPr/>
        </p:nvSpPr>
        <p:spPr>
          <a:xfrm>
            <a:off x="11112840" y="464076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0" name="Text 8"/>
          <p:cNvSpPr/>
          <p:nvPr/>
        </p:nvSpPr>
        <p:spPr>
          <a:xfrm>
            <a:off x="822960" y="438012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אינטראקציה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Text 9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Iteration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יש לזה שם: </a:t>
            </a:r>
            <a:r>
              <a:rPr b="1" lang="en-US" sz="3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Iteration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Text 2"/>
          <p:cNvSpPr/>
          <p:nvPr/>
        </p:nvSpPr>
        <p:spPr>
          <a:xfrm>
            <a:off x="822960" y="2057400"/>
            <a:ext cx="105454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בונים גרסה, מסתכלים עליה, משנים ומשפרים.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Shape 3"/>
          <p:cNvSpPr/>
          <p:nvPr/>
        </p:nvSpPr>
        <p:spPr>
          <a:xfrm>
            <a:off x="10865880" y="2953440"/>
            <a:ext cx="402120" cy="402120"/>
          </a:xfrm>
          <a:prstGeom prst="ellipse">
            <a:avLst/>
          </a:prstGeom>
          <a:solidFill>
            <a:srgbClr val="ffc21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Text 4"/>
          <p:cNvSpPr/>
          <p:nvPr/>
        </p:nvSpPr>
        <p:spPr>
          <a:xfrm>
            <a:off x="10865880" y="2953440"/>
            <a:ext cx="402120" cy="4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1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Text 5"/>
          <p:cNvSpPr/>
          <p:nvPr/>
        </p:nvSpPr>
        <p:spPr>
          <a:xfrm>
            <a:off x="822960" y="2788920"/>
            <a:ext cx="98596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Build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Shape 6"/>
          <p:cNvSpPr/>
          <p:nvPr/>
        </p:nvSpPr>
        <p:spPr>
          <a:xfrm>
            <a:off x="10865880" y="3794760"/>
            <a:ext cx="402120" cy="402120"/>
          </a:xfrm>
          <a:prstGeom prst="ellipse">
            <a:avLst/>
          </a:prstGeom>
          <a:solidFill>
            <a:srgbClr val="ffc21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Text 7"/>
          <p:cNvSpPr/>
          <p:nvPr/>
        </p:nvSpPr>
        <p:spPr>
          <a:xfrm>
            <a:off x="10865880" y="3794760"/>
            <a:ext cx="402120" cy="4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2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Text 8"/>
          <p:cNvSpPr/>
          <p:nvPr/>
        </p:nvSpPr>
        <p:spPr>
          <a:xfrm>
            <a:off x="822960" y="3630240"/>
            <a:ext cx="98596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Look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Shape 9"/>
          <p:cNvSpPr/>
          <p:nvPr/>
        </p:nvSpPr>
        <p:spPr>
          <a:xfrm>
            <a:off x="10865880" y="4636080"/>
            <a:ext cx="402120" cy="402120"/>
          </a:xfrm>
          <a:prstGeom prst="ellipse">
            <a:avLst/>
          </a:prstGeom>
          <a:solidFill>
            <a:srgbClr val="ffc21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Text 10"/>
          <p:cNvSpPr/>
          <p:nvPr/>
        </p:nvSpPr>
        <p:spPr>
          <a:xfrm>
            <a:off x="10865880" y="4636080"/>
            <a:ext cx="402120" cy="4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3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Text 11"/>
          <p:cNvSpPr/>
          <p:nvPr/>
        </p:nvSpPr>
        <p:spPr>
          <a:xfrm>
            <a:off x="822960" y="4471560"/>
            <a:ext cx="98596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Change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Shape 12"/>
          <p:cNvSpPr/>
          <p:nvPr/>
        </p:nvSpPr>
        <p:spPr>
          <a:xfrm>
            <a:off x="10865880" y="5477400"/>
            <a:ext cx="402120" cy="402120"/>
          </a:xfrm>
          <a:prstGeom prst="ellipse">
            <a:avLst/>
          </a:prstGeom>
          <a:solidFill>
            <a:srgbClr val="ffc21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Text 13"/>
          <p:cNvSpPr/>
          <p:nvPr/>
        </p:nvSpPr>
        <p:spPr>
          <a:xfrm>
            <a:off x="10865880" y="5477400"/>
            <a:ext cx="402120" cy="4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4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Text 14"/>
          <p:cNvSpPr/>
          <p:nvPr/>
        </p:nvSpPr>
        <p:spPr>
          <a:xfrm>
            <a:off x="822960" y="5312520"/>
            <a:ext cx="98596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Repeat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Text 15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15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סיכום · </a:t>
            </a:r>
            <a:r>
              <a:rPr b="1" lang="en-US" sz="15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1/2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מה לוקחים מהשיעור?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Shape 2"/>
          <p:cNvSpPr/>
          <p:nvPr/>
        </p:nvSpPr>
        <p:spPr>
          <a:xfrm>
            <a:off x="822960" y="2057400"/>
            <a:ext cx="10545480" cy="868320"/>
          </a:xfrm>
          <a:prstGeom prst="roundRect">
            <a:avLst>
              <a:gd name="adj" fmla="val 10526"/>
            </a:avLst>
          </a:prstGeom>
          <a:solidFill>
            <a:srgbClr val="ffffff">
              <a:alpha val="75000"/>
            </a:srgbClr>
          </a:solidFill>
          <a:ln w="12700">
            <a:solidFill>
              <a:srgbClr val="2d24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Text 3"/>
          <p:cNvSpPr/>
          <p:nvPr/>
        </p:nvSpPr>
        <p:spPr>
          <a:xfrm>
            <a:off x="1005840" y="2057400"/>
            <a:ext cx="1017972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9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Prompt  </a:t>
            </a:r>
            <a:r>
              <a:rPr b="0" lang="hi-IN" sz="1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מה ביקשתי מה־</a:t>
            </a:r>
            <a:r>
              <a:rPr b="0" lang="en-US" sz="1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AI.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Shape 4"/>
          <p:cNvSpPr/>
          <p:nvPr/>
        </p:nvSpPr>
        <p:spPr>
          <a:xfrm>
            <a:off x="822960" y="3063240"/>
            <a:ext cx="10545480" cy="868320"/>
          </a:xfrm>
          <a:prstGeom prst="roundRect">
            <a:avLst>
              <a:gd name="adj" fmla="val 10526"/>
            </a:avLst>
          </a:prstGeom>
          <a:solidFill>
            <a:srgbClr val="ffffff">
              <a:alpha val="75000"/>
            </a:srgbClr>
          </a:solidFill>
          <a:ln w="12700">
            <a:solidFill>
              <a:srgbClr val="2d24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Text 5"/>
          <p:cNvSpPr/>
          <p:nvPr/>
        </p:nvSpPr>
        <p:spPr>
          <a:xfrm>
            <a:off x="1005840" y="3063240"/>
            <a:ext cx="1017972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9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Vibe Coding  </a:t>
            </a:r>
            <a:r>
              <a:rPr b="0" lang="hi-IN" sz="1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איך בניתי</a:t>
            </a:r>
            <a:r>
              <a:rPr b="0" lang="en-US" sz="1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.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Shape 6"/>
          <p:cNvSpPr/>
          <p:nvPr/>
        </p:nvSpPr>
        <p:spPr>
          <a:xfrm>
            <a:off x="822960" y="4069080"/>
            <a:ext cx="10545480" cy="868320"/>
          </a:xfrm>
          <a:prstGeom prst="roundRect">
            <a:avLst>
              <a:gd name="adj" fmla="val 10526"/>
            </a:avLst>
          </a:prstGeom>
          <a:solidFill>
            <a:srgbClr val="ffffff">
              <a:alpha val="75000"/>
            </a:srgbClr>
          </a:solidFill>
          <a:ln w="12700">
            <a:solidFill>
              <a:srgbClr val="2d24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Text 7"/>
          <p:cNvSpPr/>
          <p:nvPr/>
        </p:nvSpPr>
        <p:spPr>
          <a:xfrm>
            <a:off x="1005840" y="4069080"/>
            <a:ext cx="1017972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9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Iteration  </a:t>
            </a:r>
            <a:r>
              <a:rPr b="0" lang="hi-IN" sz="1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איך שיפרתי</a:t>
            </a:r>
            <a:r>
              <a:rPr b="0" lang="en-US" sz="1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.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Text 8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15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סיכום · </a:t>
            </a:r>
            <a:r>
              <a:rPr b="1" lang="en-US" sz="15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2/2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מה לוקחים מהשיעור?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Text 2"/>
          <p:cNvSpPr/>
          <p:nvPr/>
        </p:nvSpPr>
        <p:spPr>
          <a:xfrm>
            <a:off x="822960" y="2377440"/>
            <a:ext cx="10545480" cy="20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4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מה הכי הפתיע אתכם היום?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0" name="Text 3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15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לאן אנחנו מגיעים?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בעוד </a:t>
            </a:r>
            <a:r>
              <a:rPr b="1" lang="en-US" sz="3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15</a:t>
            </a:r>
            <a:r>
              <a:rPr b="1" lang="en-US" sz="3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 מפגשים, זה אתם.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Text 2"/>
          <p:cNvSpPr/>
          <p:nvPr/>
        </p:nvSpPr>
        <p:spPr>
          <a:xfrm>
            <a:off x="822960" y="2057400"/>
            <a:ext cx="105454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עובדים בצוות, בונים מוצר ומציגים אותו ב־</a:t>
            </a:r>
            <a:r>
              <a:rPr b="0" lang="en-US" sz="20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Demo Day</a:t>
            </a:r>
            <a:r>
              <a:rPr b="0" lang="en-US" sz="20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Text 3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15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שאלה פותחת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מה צריך לדעת כדי לבנות אתר או אפליקציה?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Text 2"/>
          <p:cNvSpPr/>
          <p:nvPr/>
        </p:nvSpPr>
        <p:spPr>
          <a:xfrm>
            <a:off x="822960" y="2057400"/>
            <a:ext cx="105454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וכמה זמן לדעתכם לוקח לבנות משהו ראשון שעובד?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Text 3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Demo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בואו נבדוק.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Text 2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15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מה בעצם קרה כאן?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שני מושגים. זה הכל לעכשיו.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Shape 2"/>
          <p:cNvSpPr/>
          <p:nvPr/>
        </p:nvSpPr>
        <p:spPr>
          <a:xfrm>
            <a:off x="822960" y="2057400"/>
            <a:ext cx="10545480" cy="868320"/>
          </a:xfrm>
          <a:prstGeom prst="roundRect">
            <a:avLst>
              <a:gd name="adj" fmla="val 10526"/>
            </a:avLst>
          </a:prstGeom>
          <a:solidFill>
            <a:srgbClr val="ffffff">
              <a:alpha val="75000"/>
            </a:srgbClr>
          </a:solidFill>
          <a:ln w="12700">
            <a:solidFill>
              <a:srgbClr val="2d24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Text 3"/>
          <p:cNvSpPr/>
          <p:nvPr/>
        </p:nvSpPr>
        <p:spPr>
          <a:xfrm>
            <a:off x="1005840" y="2057400"/>
            <a:ext cx="1017972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9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Prompt  </a:t>
            </a:r>
            <a:r>
              <a:rPr b="0" lang="hi-IN" sz="1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ההנחיה שאנחנו נותנים ל־</a:t>
            </a:r>
            <a:r>
              <a:rPr b="0" lang="en-US" sz="1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AI.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Shape 4"/>
          <p:cNvSpPr/>
          <p:nvPr/>
        </p:nvSpPr>
        <p:spPr>
          <a:xfrm>
            <a:off x="822960" y="3063240"/>
            <a:ext cx="10545480" cy="868320"/>
          </a:xfrm>
          <a:prstGeom prst="roundRect">
            <a:avLst>
              <a:gd name="adj" fmla="val 10526"/>
            </a:avLst>
          </a:prstGeom>
          <a:solidFill>
            <a:srgbClr val="ffffff">
              <a:alpha val="75000"/>
            </a:srgbClr>
          </a:solidFill>
          <a:ln w="12700">
            <a:solidFill>
              <a:srgbClr val="2d24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Text 5"/>
          <p:cNvSpPr/>
          <p:nvPr/>
        </p:nvSpPr>
        <p:spPr>
          <a:xfrm>
            <a:off x="1005840" y="3063240"/>
            <a:ext cx="1017972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9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Vibe Coding  </a:t>
            </a:r>
            <a:r>
              <a:rPr b="0" lang="hi-IN" sz="1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בניית מוצר באמצעות שיחה והנחיות בשפה טבעית</a:t>
            </a:r>
            <a:r>
              <a:rPr b="0" lang="en-US" sz="1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.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Text 6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15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התפקיד שלנו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מי בונה את המוצר: אנחנו או ה-</a:t>
            </a:r>
            <a:r>
              <a:rPr b="1" lang="en-US" sz="3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AI</a:t>
            </a:r>
            <a:r>
              <a:rPr b="1" lang="en-US" sz="36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?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Shape 2"/>
          <p:cNvSpPr/>
          <p:nvPr/>
        </p:nvSpPr>
        <p:spPr>
          <a:xfrm>
            <a:off x="11112840" y="231804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" name="Text 3"/>
          <p:cNvSpPr/>
          <p:nvPr/>
        </p:nvSpPr>
        <p:spPr>
          <a:xfrm>
            <a:off x="822960" y="205740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אנחנו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Shape 4"/>
          <p:cNvSpPr/>
          <p:nvPr/>
        </p:nvSpPr>
        <p:spPr>
          <a:xfrm>
            <a:off x="11112840" y="311364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" name="Text 5"/>
          <p:cNvSpPr/>
          <p:nvPr/>
        </p:nvSpPr>
        <p:spPr>
          <a:xfrm>
            <a:off x="822960" y="285300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ה-</a:t>
            </a:r>
            <a:r>
              <a:rPr b="0" lang="en-US" sz="20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AI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Text 6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15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התפקיד שלנו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אז מי עושה מה?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Text 2"/>
          <p:cNvSpPr/>
          <p:nvPr/>
        </p:nvSpPr>
        <p:spPr>
          <a:xfrm>
            <a:off x="822960" y="2057400"/>
            <a:ext cx="105454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אנחנו מחליטים, מגדירים ובודקים. ה-</a:t>
            </a:r>
            <a:r>
              <a:rPr b="0" lang="en-US" sz="20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AI</a:t>
            </a:r>
            <a:r>
              <a:rPr b="0" lang="en-US" sz="20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עוזר לבצע.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Shape 3"/>
          <p:cNvSpPr/>
          <p:nvPr/>
        </p:nvSpPr>
        <p:spPr>
          <a:xfrm>
            <a:off x="6278760" y="2788920"/>
            <a:ext cx="5089680" cy="2834280"/>
          </a:xfrm>
          <a:prstGeom prst="roundRect">
            <a:avLst>
              <a:gd name="adj" fmla="val 3871"/>
            </a:avLst>
          </a:prstGeom>
          <a:solidFill>
            <a:srgbClr val="ffffff">
              <a:alpha val="75000"/>
            </a:srgbClr>
          </a:solidFill>
          <a:ln w="12700">
            <a:solidFill>
              <a:srgbClr val="2d24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Text 4"/>
          <p:cNvSpPr/>
          <p:nvPr/>
        </p:nvSpPr>
        <p:spPr>
          <a:xfrm>
            <a:off x="6461640" y="2926080"/>
            <a:ext cx="47239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20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אנחנו אחראים על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Text 5"/>
          <p:cNvSpPr/>
          <p:nvPr/>
        </p:nvSpPr>
        <p:spPr>
          <a:xfrm>
            <a:off x="6461640" y="3429000"/>
            <a:ext cx="4723920" cy="210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 algn="r" defTabSz="914400">
              <a:lnSpc>
                <a:spcPct val="120000"/>
              </a:lnSpc>
              <a:buClr>
                <a:srgbClr val="20233a"/>
              </a:buClr>
              <a:buFont typeface="Symbol" charset="2"/>
              <a:buChar char=""/>
            </a:pPr>
            <a:r>
              <a:rPr b="0" lang="hi-IN" sz="17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מה כדאי לבנות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r" defTabSz="914400">
              <a:lnSpc>
                <a:spcPct val="120000"/>
              </a:lnSpc>
              <a:buClr>
                <a:srgbClr val="20233a"/>
              </a:buClr>
              <a:buFont typeface="Symbol" charset="2"/>
              <a:buChar char=""/>
            </a:pPr>
            <a:r>
              <a:rPr b="0" lang="hi-IN" sz="17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למי המוצר מיועד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r" defTabSz="914400">
              <a:lnSpc>
                <a:spcPct val="120000"/>
              </a:lnSpc>
              <a:buClr>
                <a:srgbClr val="20233a"/>
              </a:buClr>
              <a:buFont typeface="Symbol" charset="2"/>
              <a:buChar char=""/>
            </a:pPr>
            <a:r>
              <a:rPr b="0" lang="hi-IN" sz="17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מה צריך לקרות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r" defTabSz="914400">
              <a:lnSpc>
                <a:spcPct val="120000"/>
              </a:lnSpc>
              <a:buClr>
                <a:srgbClr val="20233a"/>
              </a:buClr>
              <a:buFont typeface="Symbol" charset="2"/>
              <a:buChar char=""/>
            </a:pPr>
            <a:r>
              <a:rPr b="0" lang="hi-IN" sz="17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האם התוצאה טובה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r" defTabSz="914400">
              <a:lnSpc>
                <a:spcPct val="120000"/>
              </a:lnSpc>
              <a:buClr>
                <a:srgbClr val="20233a"/>
              </a:buClr>
              <a:buFont typeface="Symbol" charset="2"/>
              <a:buChar char=""/>
            </a:pPr>
            <a:r>
              <a:rPr b="0" lang="hi-IN" sz="17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מה משפרים בהמשך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Shape 6"/>
          <p:cNvSpPr/>
          <p:nvPr/>
        </p:nvSpPr>
        <p:spPr>
          <a:xfrm>
            <a:off x="822960" y="2788920"/>
            <a:ext cx="5089680" cy="2834280"/>
          </a:xfrm>
          <a:prstGeom prst="roundRect">
            <a:avLst>
              <a:gd name="adj" fmla="val 3871"/>
            </a:avLst>
          </a:prstGeom>
          <a:solidFill>
            <a:srgbClr val="ffffff">
              <a:alpha val="75000"/>
            </a:srgbClr>
          </a:solidFill>
          <a:ln w="12700">
            <a:solidFill>
              <a:srgbClr val="2d24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Text 7"/>
          <p:cNvSpPr/>
          <p:nvPr/>
        </p:nvSpPr>
        <p:spPr>
          <a:xfrm>
            <a:off x="1005840" y="2926080"/>
            <a:ext cx="47239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20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ה-</a:t>
            </a:r>
            <a:r>
              <a:rPr b="1" lang="en-US" sz="20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AI</a:t>
            </a:r>
            <a:r>
              <a:rPr b="1" lang="en-US" sz="20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 עוזר לנו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Text 8"/>
          <p:cNvSpPr/>
          <p:nvPr/>
        </p:nvSpPr>
        <p:spPr>
          <a:xfrm>
            <a:off x="1005840" y="3429000"/>
            <a:ext cx="4723920" cy="210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 algn="r" defTabSz="914400">
              <a:lnSpc>
                <a:spcPct val="120000"/>
              </a:lnSpc>
              <a:buClr>
                <a:srgbClr val="20233a"/>
              </a:buClr>
              <a:buFont typeface="Symbol" charset="2"/>
              <a:buChar char=""/>
            </a:pPr>
            <a:r>
              <a:rPr b="0" lang="hi-IN" sz="17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לייצר גרסה ראשונה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r" defTabSz="914400">
              <a:lnSpc>
                <a:spcPct val="120000"/>
              </a:lnSpc>
              <a:buClr>
                <a:srgbClr val="20233a"/>
              </a:buClr>
              <a:buFont typeface="Symbol" charset="2"/>
              <a:buChar char=""/>
            </a:pPr>
            <a:r>
              <a:rPr b="0" lang="hi-IN" sz="17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לכתוב ולשנות את הקוד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r" defTabSz="914400">
              <a:lnSpc>
                <a:spcPct val="120000"/>
              </a:lnSpc>
              <a:buClr>
                <a:srgbClr val="20233a"/>
              </a:buClr>
              <a:buFont typeface="Symbol" charset="2"/>
              <a:buChar char=""/>
            </a:pPr>
            <a:r>
              <a:rPr b="0" lang="hi-IN" sz="17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לבצע בקשות ברורות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r" defTabSz="914400">
              <a:lnSpc>
                <a:spcPct val="120000"/>
              </a:lnSpc>
              <a:buClr>
                <a:srgbClr val="20233a"/>
              </a:buClr>
              <a:buFont typeface="Symbol" charset="2"/>
              <a:buChar char=""/>
            </a:pPr>
            <a:r>
              <a:rPr b="0" lang="hi-IN" sz="17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להציע פתרונות אפשריים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Text 9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 0"/>
          <p:cNvSpPr/>
          <p:nvPr/>
        </p:nvSpPr>
        <p:spPr>
          <a:xfrm>
            <a:off x="822960" y="685800"/>
            <a:ext cx="10545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1500" strike="noStrike" u="none">
                <a:solidFill>
                  <a:srgbClr val="2d24b8"/>
                </a:solidFill>
                <a:effectLst/>
                <a:uFillTx/>
                <a:latin typeface="Arial"/>
                <a:cs typeface="Arial"/>
              </a:rPr>
              <a:t>מכירים את השמות? · </a:t>
            </a:r>
            <a:r>
              <a:rPr b="1" lang="en-US" sz="1500" strike="noStrike" u="none">
                <a:solidFill>
                  <a:srgbClr val="2d24b8"/>
                </a:solidFill>
                <a:effectLst/>
                <a:uFillTx/>
                <a:latin typeface="Arial"/>
                <a:ea typeface="Arial"/>
              </a:rPr>
              <a:t>1/2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Text 1"/>
          <p:cNvSpPr/>
          <p:nvPr/>
        </p:nvSpPr>
        <p:spPr>
          <a:xfrm>
            <a:off x="822960" y="1097280"/>
            <a:ext cx="1054548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1" lang="hi-IN" sz="36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בחרו מושג אחד והסבירו: מה לדעתכם עושים איתו?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Shape 2"/>
          <p:cNvSpPr/>
          <p:nvPr/>
        </p:nvSpPr>
        <p:spPr>
          <a:xfrm>
            <a:off x="11112840" y="231804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2" name="Text 3"/>
          <p:cNvSpPr/>
          <p:nvPr/>
        </p:nvSpPr>
        <p:spPr>
          <a:xfrm>
            <a:off x="822960" y="205740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ChatGPT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Shape 4"/>
          <p:cNvSpPr/>
          <p:nvPr/>
        </p:nvSpPr>
        <p:spPr>
          <a:xfrm>
            <a:off x="11112840" y="311364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" name="Text 5"/>
          <p:cNvSpPr/>
          <p:nvPr/>
        </p:nvSpPr>
        <p:spPr>
          <a:xfrm>
            <a:off x="822960" y="285300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דפדפן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Shape 6"/>
          <p:cNvSpPr/>
          <p:nvPr/>
        </p:nvSpPr>
        <p:spPr>
          <a:xfrm>
            <a:off x="11112840" y="390924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" name="Text 7"/>
          <p:cNvSpPr/>
          <p:nvPr/>
        </p:nvSpPr>
        <p:spPr>
          <a:xfrm>
            <a:off x="822960" y="364860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Cursor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Shape 8"/>
          <p:cNvSpPr/>
          <p:nvPr/>
        </p:nvSpPr>
        <p:spPr>
          <a:xfrm>
            <a:off x="11112840" y="470448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" name="Text 9"/>
          <p:cNvSpPr/>
          <p:nvPr/>
        </p:nvSpPr>
        <p:spPr>
          <a:xfrm>
            <a:off x="822960" y="444384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20233a"/>
                </a:solidFill>
                <a:effectLst/>
                <a:uFillTx/>
                <a:latin typeface="Arial"/>
                <a:ea typeface="Arial"/>
              </a:rPr>
              <a:t>Prompt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Shape 10"/>
          <p:cNvSpPr/>
          <p:nvPr/>
        </p:nvSpPr>
        <p:spPr>
          <a:xfrm>
            <a:off x="11112840" y="5500080"/>
            <a:ext cx="164160" cy="164160"/>
          </a:xfrm>
          <a:prstGeom prst="ellipse">
            <a:avLst/>
          </a:prstGeom>
          <a:solidFill>
            <a:srgbClr val="2d24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" name="Text 11"/>
          <p:cNvSpPr/>
          <p:nvPr/>
        </p:nvSpPr>
        <p:spPr>
          <a:xfrm>
            <a:off x="822960" y="5239440"/>
            <a:ext cx="100882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2000" strike="noStrike" u="none">
                <a:solidFill>
                  <a:srgbClr val="20233a"/>
                </a:solidFill>
                <a:effectLst/>
                <a:uFillTx/>
                <a:latin typeface="Arial"/>
                <a:cs typeface="Arial"/>
              </a:rPr>
              <a:t>קוד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Text 12"/>
          <p:cNvSpPr/>
          <p:nvPr/>
        </p:nvSpPr>
        <p:spPr>
          <a:xfrm>
            <a:off x="822960" y="6172200"/>
            <a:ext cx="105454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 rtl="1">
              <a:lnSpc>
                <a:spcPct val="100000"/>
              </a:lnSpc>
              <a:tabLst>
                <a:tab algn="l" pos="0"/>
              </a:tabLst>
            </a:pPr>
            <a:r>
              <a:rPr b="0" lang="hi-IN" sz="1100" strike="noStrike" u="none">
                <a:solidFill>
                  <a:srgbClr val="555c7a"/>
                </a:solidFill>
                <a:effectLst/>
                <a:uFillTx/>
                <a:latin typeface="Arial"/>
                <a:cs typeface="Arial"/>
              </a:rPr>
              <a:t>שיעור 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1</a:t>
            </a:r>
            <a:r>
              <a:rPr b="0" lang="en-US" sz="1100" strike="noStrike" u="none">
                <a:solidFill>
                  <a:srgbClr val="555c7a"/>
                </a:solidFill>
                <a:effectLst/>
                <a:uFillTx/>
                <a:latin typeface="Arial"/>
                <a:ea typeface="Arial"/>
              </a:rPr>
              <a:t> · הדבר הראשון שבניתי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LibreOffice/25.2.6.2$Linux_X86_64 LibreOffice_project/520$Build-2</Application>
  <AppVersion>15.0000</AppVersion>
  <Words>0</Words>
  <Paragraphs>0</Paragraphs>
  <Company>PptxGenJS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2026-08-30T08:27:22Z</dcterms:created>
  <dc:creator>PptxGenJS</dc:creator>
  <dc:description/>
  <dc:language>en-US</dc:language>
  <cp:lastModifiedBy>PptxGenJS</cp:lastModifiedBy>
  <dcterms:modified xsi:type="dcterms:W3CDTF">2026-08-30T08:27:22Z</dcterms:modified>
  <cp:revision>1</cp:revision>
  <dc:subject>PptxGenJS Presentation</dc:subject>
  <dc:title>PptxGenJS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25</vt:r8>
  </property>
  <property fmtid="{D5CDD505-2E9C-101B-9397-08002B2CF9AE}" pid="3" name="PresentationFormat">
    <vt:lpwstr>On-screen Show (16:9)</vt:lpwstr>
  </property>
  <property fmtid="{D5CDD505-2E9C-101B-9397-08002B2CF9AE}" pid="4" name="Slides">
    <vt:r8>25</vt:r8>
  </property>
</Properties>
</file>